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5" r:id="rId50"/>
    <p:sldId id="304" r:id="rId51"/>
    <p:sldId id="306" r:id="rId52"/>
    <p:sldId id="307" r:id="rId53"/>
    <p:sldId id="308" r:id="rId54"/>
    <p:sldId id="309"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117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9F0FFD-36C7-1B4E-BFBC-3E2535787B88}" type="datetimeFigureOut">
              <a:rPr lang="en-US" smtClean="0"/>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228556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9F0FFD-36C7-1B4E-BFBC-3E2535787B88}" type="datetimeFigureOut">
              <a:rPr lang="en-US" smtClean="0"/>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1545608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9F0FFD-36C7-1B4E-BFBC-3E2535787B88}" type="datetimeFigureOut">
              <a:rPr lang="en-US" smtClean="0"/>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587135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9F0FFD-36C7-1B4E-BFBC-3E2535787B88}" type="datetimeFigureOut">
              <a:rPr lang="en-US" smtClean="0"/>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3971639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9F0FFD-36C7-1B4E-BFBC-3E2535787B88}" type="datetimeFigureOut">
              <a:rPr lang="en-US" smtClean="0"/>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523202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9F0FFD-36C7-1B4E-BFBC-3E2535787B88}" type="datetimeFigureOut">
              <a:rPr lang="en-US" smtClean="0"/>
              <a:t>10/31/11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3705722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9F0FFD-36C7-1B4E-BFBC-3E2535787B88}" type="datetimeFigureOut">
              <a:rPr lang="en-US" smtClean="0"/>
              <a:t>10/31/11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3978232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9F0FFD-36C7-1B4E-BFBC-3E2535787B88}" type="datetimeFigureOut">
              <a:rPr lang="en-US" smtClean="0"/>
              <a:t>10/31/11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3914437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9F0FFD-36C7-1B4E-BFBC-3E2535787B88}" type="datetimeFigureOut">
              <a:rPr lang="en-US" smtClean="0"/>
              <a:t>10/31/11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546910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9F0FFD-36C7-1B4E-BFBC-3E2535787B88}" type="datetimeFigureOut">
              <a:rPr lang="en-US" smtClean="0"/>
              <a:t>10/31/11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3742971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9F0FFD-36C7-1B4E-BFBC-3E2535787B88}" type="datetimeFigureOut">
              <a:rPr lang="en-US" smtClean="0"/>
              <a:t>10/31/11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52860E-11AE-7048-A7CD-BF63A85C8D7C}" type="slidenum">
              <a:rPr lang="en-US" smtClean="0"/>
              <a:t>‹#›</a:t>
            </a:fld>
            <a:endParaRPr lang="en-US"/>
          </a:p>
        </p:txBody>
      </p:sp>
    </p:spTree>
    <p:extLst>
      <p:ext uri="{BB962C8B-B14F-4D97-AF65-F5344CB8AC3E}">
        <p14:creationId xmlns:p14="http://schemas.microsoft.com/office/powerpoint/2010/main" val="5967844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F0FFD-36C7-1B4E-BFBC-3E2535787B88}" type="datetimeFigureOut">
              <a:rPr lang="en-US" smtClean="0"/>
              <a:t>10/31/11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2860E-11AE-7048-A7CD-BF63A85C8D7C}" type="slidenum">
              <a:rPr lang="en-US" smtClean="0"/>
              <a:t>‹#›</a:t>
            </a:fld>
            <a:endParaRPr lang="en-US"/>
          </a:p>
        </p:txBody>
      </p:sp>
    </p:spTree>
    <p:extLst>
      <p:ext uri="{BB962C8B-B14F-4D97-AF65-F5344CB8AC3E}">
        <p14:creationId xmlns:p14="http://schemas.microsoft.com/office/powerpoint/2010/main" val="1303604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newworldencyclopedia.org/entry/Ecology" TargetMode="External"/><Relationship Id="rId4" Type="http://schemas.openxmlformats.org/officeDocument/2006/relationships/hyperlink" Target="http://www.newworldencyclopedia.org/entry/Species" TargetMode="External"/><Relationship Id="rId5" Type="http://schemas.openxmlformats.org/officeDocument/2006/relationships/hyperlink" Target="http://www.newworldencyclopedia.org/entry/Taxonomy" TargetMode="External"/><Relationship Id="rId1" Type="http://schemas.openxmlformats.org/officeDocument/2006/relationships/slideLayout" Target="../slideLayouts/slideLayout2.xml"/><Relationship Id="rId2" Type="http://schemas.openxmlformats.org/officeDocument/2006/relationships/hyperlink" Target="http://www.newworldencyclopedia.org/entry/Biology"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Extinct"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iology-online.org/dictionary/Specie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Organisms"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en.wikipedia.org/wiki/Animal" TargetMode="External"/><Relationship Id="rId4" Type="http://schemas.openxmlformats.org/officeDocument/2006/relationships/hyperlink" Target="http://en.wikipedia.org/wiki/Body_fat" TargetMode="External"/><Relationship Id="rId1" Type="http://schemas.openxmlformats.org/officeDocument/2006/relationships/slideLayout" Target="../slideLayouts/slideLayout2.xml"/><Relationship Id="rId2" Type="http://schemas.openxmlformats.org/officeDocument/2006/relationships/hyperlink" Target="http://en.wikipedia.org/wiki/Metabolism"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en.wikipedia.org/wiki/Organism" TargetMode="External"/><Relationship Id="rId4" Type="http://schemas.openxmlformats.org/officeDocument/2006/relationships/hyperlink" Target="http://en.wikipedia.org/wiki/Tiger" TargetMode="External"/><Relationship Id="rId5" Type="http://schemas.openxmlformats.org/officeDocument/2006/relationships/hyperlink" Target="http://en.wikipedia.org/wiki/Battledress" TargetMode="External"/><Relationship Id="rId6" Type="http://schemas.openxmlformats.org/officeDocument/2006/relationships/hyperlink" Target="http://en.wikipedia.org/wiki/Soldier" TargetMode="External"/><Relationship Id="rId7" Type="http://schemas.openxmlformats.org/officeDocument/2006/relationships/hyperlink" Target="http://en.wikipedia.org/wiki/Butterfly" TargetMode="External"/><Relationship Id="rId8" Type="http://schemas.openxmlformats.org/officeDocument/2006/relationships/hyperlink" Target="http://en.wikipedia.org/wiki/Leaf" TargetMode="External"/><Relationship Id="rId1" Type="http://schemas.openxmlformats.org/officeDocument/2006/relationships/slideLayout" Target="../slideLayouts/slideLayout2.xml"/><Relationship Id="rId2" Type="http://schemas.openxmlformats.org/officeDocument/2006/relationships/hyperlink" Target="http://en.wikipedia.org/wiki/Crypsis"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en.wikipedia.org/wiki/Behaviour" TargetMode="External"/><Relationship Id="rId4" Type="http://schemas.openxmlformats.org/officeDocument/2006/relationships/hyperlink" Target="http://en.wikipedia.org/wiki/Sound" TargetMode="External"/><Relationship Id="rId5" Type="http://schemas.openxmlformats.org/officeDocument/2006/relationships/hyperlink" Target="http://en.wikipedia.org/wiki/Scent" TargetMode="External"/><Relationship Id="rId6" Type="http://schemas.openxmlformats.org/officeDocument/2006/relationships/hyperlink" Target="http://en.wikipedia.org/wiki/Location_(geography)" TargetMode="External"/><Relationship Id="rId1" Type="http://schemas.openxmlformats.org/officeDocument/2006/relationships/slideLayout" Target="../slideLayouts/slideLayout2.xml"/><Relationship Id="rId2" Type="http://schemas.openxmlformats.org/officeDocument/2006/relationships/hyperlink" Target="http://en.wikipedia.org/wiki/Appearanc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en.wikipedia.org/wiki/Population" TargetMode="External"/><Relationship Id="rId4" Type="http://schemas.openxmlformats.org/officeDocument/2006/relationships/hyperlink" Target="http://en.wikipedia.org/wiki/Ecosystem" TargetMode="External"/><Relationship Id="rId1" Type="http://schemas.openxmlformats.org/officeDocument/2006/relationships/slideLayout" Target="../slideLayouts/slideLayout2.xml"/><Relationship Id="rId2" Type="http://schemas.openxmlformats.org/officeDocument/2006/relationships/hyperlink" Target="http://en.wikipedia.org/wiki/Species"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Plant_breeding" TargetMode="External"/><Relationship Id="rId3" Type="http://schemas.openxmlformats.org/officeDocument/2006/relationships/hyperlink" Target="http://en.wikipedia.org/wiki/Animal_breeding"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n.wikipedia.org/wiki/Grandparent" TargetMode="External"/><Relationship Id="rId3" Type="http://schemas.openxmlformats.org/officeDocument/2006/relationships/hyperlink" Target="http://en.wikipedia.org/wiki/Great-grandparent"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biology-online.org/dictionary/Strata" TargetMode="External"/><Relationship Id="rId3" Type="http://schemas.openxmlformats.org/officeDocument/2006/relationships/hyperlink" Target="http://www.biology-online.org/dictionary/Organism"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en.wikipedia.org/wiki/Evolution" TargetMode="External"/><Relationship Id="rId4" Type="http://schemas.openxmlformats.org/officeDocument/2006/relationships/hyperlink" Target="http://en.wikipedia.org/wiki/Species" TargetMode="External"/><Relationship Id="rId5" Type="http://schemas.openxmlformats.org/officeDocument/2006/relationships/hyperlink" Target="http://en.wikipedia.org/wiki/Common_descent" TargetMode="External"/><Relationship Id="rId1" Type="http://schemas.openxmlformats.org/officeDocument/2006/relationships/slideLayout" Target="../slideLayouts/slideLayout2.xml"/><Relationship Id="rId2" Type="http://schemas.openxmlformats.org/officeDocument/2006/relationships/hyperlink" Target="http://en.wikipedia.org/wiki/Tree_(graph_theory)"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0405"/>
            <a:ext cx="7772400" cy="1052826"/>
          </a:xfrm>
        </p:spPr>
        <p:txBody>
          <a:bodyPr/>
          <a:lstStyle/>
          <a:p>
            <a:r>
              <a:rPr lang="en-US" dirty="0" smtClean="0"/>
              <a:t>ADAPTATIONS</a:t>
            </a:r>
            <a:endParaRPr lang="en-US" dirty="0"/>
          </a:p>
        </p:txBody>
      </p:sp>
      <p:sp>
        <p:nvSpPr>
          <p:cNvPr id="3" name="Subtitle 2"/>
          <p:cNvSpPr>
            <a:spLocks noGrp="1"/>
          </p:cNvSpPr>
          <p:nvPr>
            <p:ph type="subTitle" idx="1"/>
          </p:nvPr>
        </p:nvSpPr>
        <p:spPr>
          <a:xfrm>
            <a:off x="0" y="1069539"/>
            <a:ext cx="9144000" cy="5788461"/>
          </a:xfrm>
        </p:spPr>
        <p:txBody>
          <a:bodyPr>
            <a:normAutofit/>
          </a:bodyPr>
          <a:lstStyle/>
          <a:p>
            <a:endParaRPr lang="en-US" dirty="0"/>
          </a:p>
        </p:txBody>
      </p:sp>
      <p:pic>
        <p:nvPicPr>
          <p:cNvPr id="4" name="Picture 3"/>
          <p:cNvPicPr>
            <a:picLocks noChangeAspect="1"/>
          </p:cNvPicPr>
          <p:nvPr/>
        </p:nvPicPr>
        <p:blipFill>
          <a:blip r:embed="rId2"/>
          <a:stretch>
            <a:fillRect/>
          </a:stretch>
        </p:blipFill>
        <p:spPr>
          <a:xfrm>
            <a:off x="1714500" y="1069540"/>
            <a:ext cx="5710296" cy="5264136"/>
          </a:xfrm>
          <a:prstGeom prst="rect">
            <a:avLst/>
          </a:prstGeom>
        </p:spPr>
      </p:pic>
    </p:spTree>
    <p:extLst>
      <p:ext uri="{BB962C8B-B14F-4D97-AF65-F5344CB8AC3E}">
        <p14:creationId xmlns:p14="http://schemas.microsoft.com/office/powerpoint/2010/main" val="1338754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Physiological Adaptations</a:t>
            </a:r>
            <a:r>
              <a:rPr lang="en-US" dirty="0" smtClean="0">
                <a:effectLst/>
              </a:rPr>
              <a:t> </a:t>
            </a:r>
            <a:endParaRPr lang="en-US" dirty="0"/>
          </a:p>
        </p:txBody>
      </p:sp>
    </p:spTree>
    <p:extLst>
      <p:ext uri="{BB962C8B-B14F-4D97-AF65-F5344CB8AC3E}">
        <p14:creationId xmlns:p14="http://schemas.microsoft.com/office/powerpoint/2010/main" val="974434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endParaRPr lang="en-US" dirty="0" smtClean="0"/>
          </a:p>
          <a:p>
            <a:pPr marL="0" indent="0" algn="ctr">
              <a:buNone/>
            </a:pPr>
            <a:r>
              <a:rPr lang="en-US" dirty="0" smtClean="0"/>
              <a:t>Physiological Adaptations</a:t>
            </a:r>
            <a:r>
              <a:rPr lang="en-US" dirty="0"/>
              <a:t>- A metabolic or physiologic adjustment within the cell, or tissues, of an organism in response to an environmental stimulus resulting in the improved ability of that organism to cope with its changing environment.</a:t>
            </a:r>
          </a:p>
          <a:p>
            <a:pPr marL="0" indent="0">
              <a:buNone/>
            </a:pPr>
            <a:endParaRPr lang="en-US" dirty="0"/>
          </a:p>
        </p:txBody>
      </p:sp>
    </p:spTree>
    <p:extLst>
      <p:ext uri="{BB962C8B-B14F-4D97-AF65-F5344CB8AC3E}">
        <p14:creationId xmlns:p14="http://schemas.microsoft.com/office/powerpoint/2010/main" val="318847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Extinction</a:t>
            </a:r>
            <a:endParaRPr lang="en-US" dirty="0"/>
          </a:p>
        </p:txBody>
      </p:sp>
    </p:spTree>
    <p:extLst>
      <p:ext uri="{BB962C8B-B14F-4D97-AF65-F5344CB8AC3E}">
        <p14:creationId xmlns:p14="http://schemas.microsoft.com/office/powerpoint/2010/main" val="3492074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r>
              <a:rPr lang="en-US" u="sng" dirty="0">
                <a:solidFill>
                  <a:srgbClr val="800000"/>
                </a:solidFill>
              </a:rPr>
              <a:t>Extinction</a:t>
            </a:r>
            <a:r>
              <a:rPr lang="en-US" dirty="0">
                <a:solidFill>
                  <a:srgbClr val="800000"/>
                </a:solidFill>
              </a:rPr>
              <a:t>- In </a:t>
            </a:r>
            <a:r>
              <a:rPr lang="en-US" dirty="0">
                <a:solidFill>
                  <a:srgbClr val="800000"/>
                </a:solidFill>
                <a:hlinkClick r:id="rId2"/>
              </a:rPr>
              <a:t>biology</a:t>
            </a:r>
            <a:r>
              <a:rPr lang="en-US" dirty="0">
                <a:solidFill>
                  <a:srgbClr val="800000"/>
                </a:solidFill>
              </a:rPr>
              <a:t> and </a:t>
            </a:r>
            <a:r>
              <a:rPr lang="en-US" dirty="0">
                <a:solidFill>
                  <a:srgbClr val="800000"/>
                </a:solidFill>
                <a:hlinkClick r:id="rId3"/>
              </a:rPr>
              <a:t>ecology</a:t>
            </a:r>
            <a:r>
              <a:rPr lang="en-US" dirty="0">
                <a:solidFill>
                  <a:srgbClr val="800000"/>
                </a:solidFill>
              </a:rPr>
              <a:t>, extinction is the ceasing of existence of a </a:t>
            </a:r>
            <a:r>
              <a:rPr lang="en-US" dirty="0">
                <a:solidFill>
                  <a:srgbClr val="800000"/>
                </a:solidFill>
                <a:hlinkClick r:id="rId4"/>
              </a:rPr>
              <a:t>species</a:t>
            </a:r>
            <a:r>
              <a:rPr lang="en-US" dirty="0">
                <a:solidFill>
                  <a:srgbClr val="800000"/>
                </a:solidFill>
              </a:rPr>
              <a:t> or a higher </a:t>
            </a:r>
            <a:r>
              <a:rPr lang="en-US" dirty="0">
                <a:solidFill>
                  <a:srgbClr val="800000"/>
                </a:solidFill>
                <a:hlinkClick r:id="rId5"/>
              </a:rPr>
              <a:t>taxonomic</a:t>
            </a:r>
            <a:r>
              <a:rPr lang="en-US" dirty="0">
                <a:solidFill>
                  <a:srgbClr val="800000"/>
                </a:solidFill>
              </a:rPr>
              <a:t> unit (</a:t>
            </a:r>
            <a:r>
              <a:rPr lang="en-US" i="1" dirty="0">
                <a:solidFill>
                  <a:srgbClr val="800000"/>
                </a:solidFill>
              </a:rPr>
              <a:t>taxon</a:t>
            </a:r>
            <a:r>
              <a:rPr lang="en-US" dirty="0">
                <a:solidFill>
                  <a:srgbClr val="800000"/>
                </a:solidFill>
              </a:rPr>
              <a:t>), such as a phylum or class. The moment of extinction is generally considered to be the death of the last individual of that species or group.</a:t>
            </a:r>
          </a:p>
          <a:p>
            <a:pPr marL="0" indent="0">
              <a:buNone/>
            </a:pPr>
            <a:endParaRPr lang="en-US" dirty="0"/>
          </a:p>
        </p:txBody>
      </p:sp>
    </p:spTree>
    <p:extLst>
      <p:ext uri="{BB962C8B-B14F-4D97-AF65-F5344CB8AC3E}">
        <p14:creationId xmlns:p14="http://schemas.microsoft.com/office/powerpoint/2010/main" val="4105376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Endangerment</a:t>
            </a:r>
            <a:r>
              <a:rPr lang="en-US" dirty="0" smtClean="0">
                <a:effectLst/>
              </a:rPr>
              <a:t> </a:t>
            </a:r>
            <a:endParaRPr lang="en-US" dirty="0"/>
          </a:p>
        </p:txBody>
      </p:sp>
    </p:spTree>
    <p:extLst>
      <p:ext uri="{BB962C8B-B14F-4D97-AF65-F5344CB8AC3E}">
        <p14:creationId xmlns:p14="http://schemas.microsoft.com/office/powerpoint/2010/main" val="88870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u="sng" dirty="0" smtClean="0"/>
              <a:t>Endangerment</a:t>
            </a:r>
            <a:r>
              <a:rPr lang="en-US" dirty="0"/>
              <a:t>- An endangered species is a population of organisms which is at risk of becoming </a:t>
            </a:r>
            <a:r>
              <a:rPr lang="en-US" dirty="0">
                <a:hlinkClick r:id="rId2"/>
              </a:rPr>
              <a:t>extinct</a:t>
            </a:r>
            <a:r>
              <a:rPr lang="en-US" dirty="0"/>
              <a:t> because it is either few in numbers, or threatened by changing environmental or predation parameters</a:t>
            </a:r>
          </a:p>
        </p:txBody>
      </p:sp>
    </p:spTree>
    <p:extLst>
      <p:ext uri="{BB962C8B-B14F-4D97-AF65-F5344CB8AC3E}">
        <p14:creationId xmlns:p14="http://schemas.microsoft.com/office/powerpoint/2010/main" val="1421009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Dichotomous Key</a:t>
            </a:r>
            <a:r>
              <a:rPr lang="en-US" dirty="0" smtClean="0">
                <a:effectLst/>
              </a:rPr>
              <a:t> </a:t>
            </a:r>
            <a:endParaRPr lang="en-US" dirty="0"/>
          </a:p>
        </p:txBody>
      </p:sp>
    </p:spTree>
    <p:extLst>
      <p:ext uri="{BB962C8B-B14F-4D97-AF65-F5344CB8AC3E}">
        <p14:creationId xmlns:p14="http://schemas.microsoft.com/office/powerpoint/2010/main" val="908738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u="sng" dirty="0" smtClean="0"/>
          </a:p>
          <a:p>
            <a:pPr marL="0" indent="0" algn="ctr">
              <a:buNone/>
            </a:pPr>
            <a:r>
              <a:rPr lang="en-US" u="sng" dirty="0" smtClean="0"/>
              <a:t>Dichotomous Key</a:t>
            </a:r>
            <a:r>
              <a:rPr lang="en-US" dirty="0"/>
              <a:t>- A reference tool where a series of choices between alternative characters leads progressively to the identification of the </a:t>
            </a:r>
            <a:r>
              <a:rPr lang="en-US" dirty="0">
                <a:hlinkClick r:id="rId2"/>
              </a:rPr>
              <a:t>species</a:t>
            </a:r>
            <a:r>
              <a:rPr lang="en-US" dirty="0"/>
              <a:t>.</a:t>
            </a:r>
          </a:p>
          <a:p>
            <a:pPr marL="0" indent="0">
              <a:buNone/>
            </a:pPr>
            <a:endParaRPr lang="en-US" dirty="0"/>
          </a:p>
        </p:txBody>
      </p:sp>
    </p:spTree>
    <p:extLst>
      <p:ext uri="{BB962C8B-B14F-4D97-AF65-F5344CB8AC3E}">
        <p14:creationId xmlns:p14="http://schemas.microsoft.com/office/powerpoint/2010/main" val="1961415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a:t>A</a:t>
            </a:r>
            <a:r>
              <a:rPr lang="en-US" dirty="0" smtClean="0"/>
              <a:t>cquired Traits</a:t>
            </a:r>
            <a:r>
              <a:rPr lang="en-US" dirty="0" smtClean="0">
                <a:effectLst/>
              </a:rPr>
              <a:t> </a:t>
            </a:r>
            <a:endParaRPr lang="en-US" dirty="0"/>
          </a:p>
        </p:txBody>
      </p:sp>
    </p:spTree>
    <p:extLst>
      <p:ext uri="{BB962C8B-B14F-4D97-AF65-F5344CB8AC3E}">
        <p14:creationId xmlns:p14="http://schemas.microsoft.com/office/powerpoint/2010/main" val="16284313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5117841"/>
          </a:xfrm>
        </p:spPr>
        <p:txBody>
          <a:bodyPr>
            <a:normAutofit fontScale="92500" lnSpcReduction="20000"/>
          </a:bodyPr>
          <a:lstStyle/>
          <a:p>
            <a:pPr marL="0" indent="0" algn="ctr">
              <a:buNone/>
            </a:pPr>
            <a:r>
              <a:rPr lang="en-US" u="sng" dirty="0" smtClean="0"/>
              <a:t>Acquired Traits</a:t>
            </a:r>
            <a:r>
              <a:rPr lang="en-US" dirty="0"/>
              <a:t>- acquired traits can not be passed on genetically. You can't inherit your uncle's knowledge, skills, ideas or memories and it </a:t>
            </a:r>
            <a:r>
              <a:rPr lang="en-US" dirty="0" err="1"/>
              <a:t>doesnt</a:t>
            </a:r>
            <a:r>
              <a:rPr lang="en-US" dirty="0"/>
              <a:t>' work that way with other organisms either. Acquired traits include things such as calluses on fingers, larger muscle size from exercise or from avoiding predators. Behaviors that help an organism survive would also be considered acquired characteristics most of the time. Things like where to hide, what animals to hide from and other behavior like that. For plants acquired characteristics might include bending because of wind </a:t>
            </a:r>
          </a:p>
        </p:txBody>
      </p:sp>
    </p:spTree>
    <p:extLst>
      <p:ext uri="{BB962C8B-B14F-4D97-AF65-F5344CB8AC3E}">
        <p14:creationId xmlns:p14="http://schemas.microsoft.com/office/powerpoint/2010/main" val="1302251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7344"/>
          </a:xfrm>
        </p:spPr>
        <p:txBody>
          <a:bodyPr>
            <a:normAutofit/>
          </a:bodyPr>
          <a:lstStyle/>
          <a:p>
            <a:r>
              <a:rPr lang="en-US" dirty="0" smtClean="0"/>
              <a:t/>
            </a:r>
            <a:br>
              <a:rPr lang="en-US" dirty="0" smtClean="0"/>
            </a:br>
            <a:r>
              <a:rPr lang="en-US" dirty="0"/>
              <a:t/>
            </a:r>
            <a:br>
              <a:rPr lang="en-US" dirty="0"/>
            </a:br>
            <a:r>
              <a:rPr lang="en-US" dirty="0" smtClean="0"/>
              <a:t>Natural Selection</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28304580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a:t>A</a:t>
            </a:r>
            <a:r>
              <a:rPr lang="en-US" dirty="0" smtClean="0"/>
              <a:t>biotic Factors</a:t>
            </a:r>
            <a:r>
              <a:rPr lang="en-US" dirty="0" smtClean="0">
                <a:effectLst/>
              </a:rPr>
              <a:t> </a:t>
            </a:r>
            <a:endParaRPr lang="en-US" dirty="0"/>
          </a:p>
        </p:txBody>
      </p:sp>
    </p:spTree>
    <p:extLst>
      <p:ext uri="{BB962C8B-B14F-4D97-AF65-F5344CB8AC3E}">
        <p14:creationId xmlns:p14="http://schemas.microsoft.com/office/powerpoint/2010/main" val="3001224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dirty="0" smtClean="0"/>
              <a:t>Abiotic Factors</a:t>
            </a:r>
            <a:r>
              <a:rPr lang="en-US" dirty="0"/>
              <a:t>- Abiotic, meaning not alive, are nonliving factors that affect living organisms. Environmental factors such habitat (pond, lake, ocean, desert, mountain) or weather such as temperature, cloud cover, rain, snow, hurricanes, etc. are abiotic factors.</a:t>
            </a:r>
          </a:p>
          <a:p>
            <a:pPr marL="0" indent="0">
              <a:buNone/>
            </a:pPr>
            <a:endParaRPr lang="en-US" dirty="0"/>
          </a:p>
        </p:txBody>
      </p:sp>
    </p:spTree>
    <p:extLst>
      <p:ext uri="{BB962C8B-B14F-4D97-AF65-F5344CB8AC3E}">
        <p14:creationId xmlns:p14="http://schemas.microsoft.com/office/powerpoint/2010/main" val="4152763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Stimuli</a:t>
            </a:r>
            <a:r>
              <a:rPr lang="en-US" dirty="0" smtClean="0">
                <a:effectLst/>
              </a:rPr>
              <a:t> </a:t>
            </a:r>
            <a:endParaRPr lang="en-US" dirty="0"/>
          </a:p>
        </p:txBody>
      </p:sp>
    </p:spTree>
    <p:extLst>
      <p:ext uri="{BB962C8B-B14F-4D97-AF65-F5344CB8AC3E}">
        <p14:creationId xmlns:p14="http://schemas.microsoft.com/office/powerpoint/2010/main" val="947842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u="sng" dirty="0" smtClean="0"/>
          </a:p>
          <a:p>
            <a:pPr marL="0" indent="0" algn="ctr">
              <a:buNone/>
            </a:pPr>
            <a:endParaRPr lang="en-US" u="sng" dirty="0"/>
          </a:p>
          <a:p>
            <a:pPr marL="0" indent="0" algn="ctr">
              <a:buNone/>
            </a:pPr>
            <a:r>
              <a:rPr lang="en-US" u="sng" dirty="0" smtClean="0"/>
              <a:t>Stimuli</a:t>
            </a:r>
            <a:r>
              <a:rPr lang="en-US" dirty="0"/>
              <a:t>- something that incites to action or exertion or quickens action, feeling, thought.</a:t>
            </a:r>
          </a:p>
          <a:p>
            <a:pPr marL="0" indent="0">
              <a:buNone/>
            </a:pPr>
            <a:endParaRPr lang="en-US" dirty="0"/>
          </a:p>
        </p:txBody>
      </p:sp>
    </p:spTree>
    <p:extLst>
      <p:ext uri="{BB962C8B-B14F-4D97-AF65-F5344CB8AC3E}">
        <p14:creationId xmlns:p14="http://schemas.microsoft.com/office/powerpoint/2010/main" val="3950285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Homeostasis</a:t>
            </a:r>
            <a:r>
              <a:rPr lang="en-US" dirty="0" smtClean="0">
                <a:effectLst/>
              </a:rPr>
              <a:t> </a:t>
            </a:r>
            <a:endParaRPr lang="en-US" dirty="0"/>
          </a:p>
        </p:txBody>
      </p:sp>
    </p:spTree>
    <p:extLst>
      <p:ext uri="{BB962C8B-B14F-4D97-AF65-F5344CB8AC3E}">
        <p14:creationId xmlns:p14="http://schemas.microsoft.com/office/powerpoint/2010/main" val="34974915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52289"/>
            <a:ext cx="8229600" cy="5748771"/>
          </a:xfrm>
        </p:spPr>
        <p:txBody>
          <a:bodyPr>
            <a:normAutofit/>
          </a:bodyPr>
          <a:lstStyle/>
          <a:p>
            <a:pPr marL="0" indent="0" algn="ctr">
              <a:buNone/>
            </a:pPr>
            <a:r>
              <a:rPr lang="en-US" u="sng" dirty="0" smtClean="0"/>
              <a:t>Homeostasis</a:t>
            </a:r>
            <a:r>
              <a:rPr lang="en-US" dirty="0"/>
              <a:t>-  The human body manages a multitude of highly complex interactions to maintain balance or return systems to functioning within a normal range. These interactions within the body facilitate compensatory changes supportive of physical and psychological functioning. This process is essential to the survival of the person and to our species. An inability to maintain homeostasis may lead to death or a disease, a condition known as </a:t>
            </a:r>
            <a:r>
              <a:rPr lang="en-US" i="1" dirty="0"/>
              <a:t>homeostatic imbalance</a:t>
            </a:r>
            <a:r>
              <a:rPr lang="en-US" dirty="0"/>
              <a:t>.</a:t>
            </a:r>
          </a:p>
          <a:p>
            <a:pPr marL="0" indent="0">
              <a:buNone/>
            </a:pPr>
            <a:endParaRPr lang="en-US" dirty="0"/>
          </a:p>
        </p:txBody>
      </p:sp>
    </p:spTree>
    <p:extLst>
      <p:ext uri="{BB962C8B-B14F-4D97-AF65-F5344CB8AC3E}">
        <p14:creationId xmlns:p14="http://schemas.microsoft.com/office/powerpoint/2010/main" val="3547465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Evolution</a:t>
            </a:r>
            <a:r>
              <a:rPr lang="en-US" dirty="0" smtClean="0">
                <a:effectLst/>
              </a:rPr>
              <a:t> </a:t>
            </a:r>
            <a:endParaRPr lang="en-US" dirty="0"/>
          </a:p>
        </p:txBody>
      </p:sp>
    </p:spTree>
    <p:extLst>
      <p:ext uri="{BB962C8B-B14F-4D97-AF65-F5344CB8AC3E}">
        <p14:creationId xmlns:p14="http://schemas.microsoft.com/office/powerpoint/2010/main" val="108889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u="sng" dirty="0" smtClean="0"/>
              <a:t>Evolution</a:t>
            </a:r>
            <a:r>
              <a:rPr lang="en-US" dirty="0"/>
              <a:t>- A gradual process in which something changes into a different and usually more complex or better form.</a:t>
            </a:r>
          </a:p>
          <a:p>
            <a:pPr marL="0" indent="0">
              <a:buNone/>
            </a:pPr>
            <a:endParaRPr lang="en-US" dirty="0"/>
          </a:p>
        </p:txBody>
      </p:sp>
    </p:spTree>
    <p:extLst>
      <p:ext uri="{BB962C8B-B14F-4D97-AF65-F5344CB8AC3E}">
        <p14:creationId xmlns:p14="http://schemas.microsoft.com/office/powerpoint/2010/main" val="2144017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Population</a:t>
            </a:r>
            <a:endParaRPr lang="en-US" dirty="0"/>
          </a:p>
        </p:txBody>
      </p:sp>
    </p:spTree>
    <p:extLst>
      <p:ext uri="{BB962C8B-B14F-4D97-AF65-F5344CB8AC3E}">
        <p14:creationId xmlns:p14="http://schemas.microsoft.com/office/powerpoint/2010/main" val="33612637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u="sng" dirty="0" smtClean="0"/>
          </a:p>
          <a:p>
            <a:pPr marL="0" indent="0" algn="ctr">
              <a:buNone/>
            </a:pPr>
            <a:endParaRPr lang="en-US" u="sng" dirty="0"/>
          </a:p>
          <a:p>
            <a:pPr marL="0" indent="0" algn="ctr">
              <a:buNone/>
            </a:pPr>
            <a:r>
              <a:rPr lang="en-US" u="sng" dirty="0" smtClean="0"/>
              <a:t>Population</a:t>
            </a:r>
            <a:r>
              <a:rPr lang="en-US" dirty="0"/>
              <a:t>- A population is all the organisms that both belong to the same species and live in the same geographical area.</a:t>
            </a:r>
          </a:p>
          <a:p>
            <a:pPr marL="0" indent="0">
              <a:buNone/>
            </a:pPr>
            <a:endParaRPr lang="en-US" dirty="0"/>
          </a:p>
        </p:txBody>
      </p:sp>
    </p:spTree>
    <p:extLst>
      <p:ext uri="{BB962C8B-B14F-4D97-AF65-F5344CB8AC3E}">
        <p14:creationId xmlns:p14="http://schemas.microsoft.com/office/powerpoint/2010/main" val="426092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u="sng" dirty="0"/>
              <a:t>Natural selection</a:t>
            </a:r>
            <a:r>
              <a:rPr lang="en-US" dirty="0"/>
              <a:t>- environment tend to survive and transmit their genetic characteristics in increasing numbers to succeeding generations while those less adapted tend to be eliminated.</a:t>
            </a:r>
          </a:p>
          <a:p>
            <a:endParaRPr lang="en-US" dirty="0"/>
          </a:p>
        </p:txBody>
      </p:sp>
    </p:spTree>
    <p:extLst>
      <p:ext uri="{BB962C8B-B14F-4D97-AF65-F5344CB8AC3E}">
        <p14:creationId xmlns:p14="http://schemas.microsoft.com/office/powerpoint/2010/main" val="258007261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Species</a:t>
            </a:r>
            <a:endParaRPr lang="en-US" dirty="0"/>
          </a:p>
        </p:txBody>
      </p:sp>
    </p:spTree>
    <p:extLst>
      <p:ext uri="{BB962C8B-B14F-4D97-AF65-F5344CB8AC3E}">
        <p14:creationId xmlns:p14="http://schemas.microsoft.com/office/powerpoint/2010/main" val="20332226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u="sng" dirty="0" smtClean="0"/>
          </a:p>
          <a:p>
            <a:pPr marL="0" indent="0" algn="ctr">
              <a:buNone/>
            </a:pPr>
            <a:endParaRPr lang="en-US" u="sng" dirty="0"/>
          </a:p>
          <a:p>
            <a:pPr marL="0" indent="0" algn="ctr">
              <a:buNone/>
            </a:pPr>
            <a:r>
              <a:rPr lang="en-US" u="sng" dirty="0" smtClean="0"/>
              <a:t>Species</a:t>
            </a:r>
            <a:r>
              <a:rPr lang="en-US" dirty="0" smtClean="0"/>
              <a:t> </a:t>
            </a:r>
            <a:r>
              <a:rPr lang="en-US" dirty="0"/>
              <a:t>- A species is often defined as a group of </a:t>
            </a:r>
            <a:r>
              <a:rPr lang="en-US" dirty="0">
                <a:hlinkClick r:id="rId2"/>
              </a:rPr>
              <a:t>organisms</a:t>
            </a:r>
            <a:r>
              <a:rPr lang="en-US" dirty="0"/>
              <a:t> capable of interbreeding and producing fertile offspring</a:t>
            </a:r>
          </a:p>
          <a:p>
            <a:pPr marL="0" indent="0">
              <a:buNone/>
            </a:pPr>
            <a:endParaRPr lang="en-US" dirty="0"/>
          </a:p>
        </p:txBody>
      </p:sp>
    </p:spTree>
    <p:extLst>
      <p:ext uri="{BB962C8B-B14F-4D97-AF65-F5344CB8AC3E}">
        <p14:creationId xmlns:p14="http://schemas.microsoft.com/office/powerpoint/2010/main" val="29796543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endParaRPr lang="en-US" dirty="0" smtClean="0"/>
          </a:p>
          <a:p>
            <a:pPr marL="0" indent="0" algn="ctr">
              <a:buNone/>
            </a:pPr>
            <a:endParaRPr lang="en-US" dirty="0"/>
          </a:p>
          <a:p>
            <a:pPr marL="0" indent="0" algn="ctr">
              <a:buNone/>
            </a:pPr>
            <a:r>
              <a:rPr lang="en-US" dirty="0" smtClean="0"/>
              <a:t>Migration</a:t>
            </a:r>
            <a:endParaRPr lang="en-US" dirty="0"/>
          </a:p>
        </p:txBody>
      </p:sp>
    </p:spTree>
    <p:extLst>
      <p:ext uri="{BB962C8B-B14F-4D97-AF65-F5344CB8AC3E}">
        <p14:creationId xmlns:p14="http://schemas.microsoft.com/office/powerpoint/2010/main" val="35991016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u="sng" dirty="0"/>
              <a:t>M</a:t>
            </a:r>
            <a:r>
              <a:rPr lang="en-US" u="sng" dirty="0" smtClean="0"/>
              <a:t>igration</a:t>
            </a:r>
            <a:r>
              <a:rPr lang="en-US" dirty="0"/>
              <a:t>- The seasonal movement of a complete population of animals from one area to another. Migration is usually a response to changes in temperature, food supply, or the amount of daylight, and is often undertaken for the purpose of breeding. Mammals, insects, fish, and birds all migrate. The precise mechanism of navigation during migration is not fully understood, although for birds it is believed that sharp eyesight, sensibility to the Earth's magnetic field, and the positions of the Sun and other stars may play a role</a:t>
            </a:r>
          </a:p>
          <a:p>
            <a:pPr marL="0" indent="0">
              <a:buNone/>
            </a:pPr>
            <a:endParaRPr lang="en-US" dirty="0"/>
          </a:p>
        </p:txBody>
      </p:sp>
    </p:spTree>
    <p:extLst>
      <p:ext uri="{BB962C8B-B14F-4D97-AF65-F5344CB8AC3E}">
        <p14:creationId xmlns:p14="http://schemas.microsoft.com/office/powerpoint/2010/main" val="12539010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Hibernation</a:t>
            </a:r>
            <a:r>
              <a:rPr lang="en-US" dirty="0" smtClean="0">
                <a:effectLst/>
              </a:rPr>
              <a:t> </a:t>
            </a:r>
            <a:endParaRPr lang="en-US" dirty="0"/>
          </a:p>
        </p:txBody>
      </p:sp>
    </p:spTree>
    <p:extLst>
      <p:ext uri="{BB962C8B-B14F-4D97-AF65-F5344CB8AC3E}">
        <p14:creationId xmlns:p14="http://schemas.microsoft.com/office/powerpoint/2010/main" val="3586747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5134552"/>
          </a:xfrm>
        </p:spPr>
        <p:txBody>
          <a:bodyPr>
            <a:normAutofit fontScale="92500" lnSpcReduction="10000"/>
          </a:bodyPr>
          <a:lstStyle/>
          <a:p>
            <a:pPr marL="0" indent="0">
              <a:buNone/>
            </a:pPr>
            <a:r>
              <a:rPr lang="en-US" u="sng" dirty="0" smtClean="0"/>
              <a:t>Hibernation</a:t>
            </a:r>
            <a:r>
              <a:rPr lang="en-US" dirty="0"/>
              <a:t>- is a state of inactivity and </a:t>
            </a:r>
            <a:r>
              <a:rPr lang="en-US" dirty="0">
                <a:hlinkClick r:id="rId2"/>
              </a:rPr>
              <a:t>metabolic</a:t>
            </a:r>
            <a:r>
              <a:rPr lang="en-US" dirty="0"/>
              <a:t> depression in </a:t>
            </a:r>
            <a:r>
              <a:rPr lang="en-US" dirty="0">
                <a:hlinkClick r:id="rId3"/>
              </a:rPr>
              <a:t>animals</a:t>
            </a:r>
            <a:r>
              <a:rPr lang="en-US" dirty="0"/>
              <a:t>, characterized by lower body temperature, slower breathing, and lower metabolic rate. Hibernating animals conserve food, especially during winter when food supplies are limited, tapping energy reserves, </a:t>
            </a:r>
            <a:r>
              <a:rPr lang="en-US" dirty="0">
                <a:hlinkClick r:id="rId4"/>
              </a:rPr>
              <a:t>body fat</a:t>
            </a:r>
            <a:r>
              <a:rPr lang="en-US" dirty="0"/>
              <a:t>, at a slow rate. It is the animal's slowed metabolic rate which leads to a reduction in body temperature and not the other way around. Hibernation may last several days or weeks depending on species, ambient temperature, time of year, and fur on the animal's body </a:t>
            </a:r>
          </a:p>
          <a:p>
            <a:pPr marL="0" indent="0">
              <a:buNone/>
            </a:pPr>
            <a:endParaRPr lang="en-US" dirty="0"/>
          </a:p>
        </p:txBody>
      </p:sp>
    </p:spTree>
    <p:extLst>
      <p:ext uri="{BB962C8B-B14F-4D97-AF65-F5344CB8AC3E}">
        <p14:creationId xmlns:p14="http://schemas.microsoft.com/office/powerpoint/2010/main" val="10615115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Camouflage</a:t>
            </a:r>
            <a:endParaRPr lang="en-US" dirty="0"/>
          </a:p>
        </p:txBody>
      </p:sp>
    </p:spTree>
    <p:extLst>
      <p:ext uri="{BB962C8B-B14F-4D97-AF65-F5344CB8AC3E}">
        <p14:creationId xmlns:p14="http://schemas.microsoft.com/office/powerpoint/2010/main" val="35782886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5257800"/>
          </a:xfrm>
        </p:spPr>
        <p:txBody>
          <a:bodyPr/>
          <a:lstStyle/>
          <a:p>
            <a:pPr marL="0" indent="0">
              <a:buNone/>
            </a:pPr>
            <a:endParaRPr lang="en-US" u="sng" dirty="0" smtClean="0"/>
          </a:p>
          <a:p>
            <a:pPr marL="0" indent="0">
              <a:buNone/>
            </a:pPr>
            <a:r>
              <a:rPr lang="en-US" u="sng" dirty="0" smtClean="0"/>
              <a:t>Camouflage</a:t>
            </a:r>
            <a:r>
              <a:rPr lang="en-US" dirty="0"/>
              <a:t>- is a method of </a:t>
            </a:r>
            <a:r>
              <a:rPr lang="en-US" dirty="0">
                <a:hlinkClick r:id="rId2"/>
              </a:rPr>
              <a:t>crypsis</a:t>
            </a:r>
            <a:r>
              <a:rPr lang="en-US" dirty="0"/>
              <a:t> (hiding). It allows an otherwise visible </a:t>
            </a:r>
            <a:r>
              <a:rPr lang="en-US" dirty="0">
                <a:hlinkClick r:id="rId3"/>
              </a:rPr>
              <a:t>organism</a:t>
            </a:r>
            <a:r>
              <a:rPr lang="en-US" dirty="0"/>
              <a:t> or object to remain unnoticed, by blending with its environment. Examples include a </a:t>
            </a:r>
            <a:r>
              <a:rPr lang="en-US" dirty="0">
                <a:hlinkClick r:id="rId4"/>
              </a:rPr>
              <a:t>tiger</a:t>
            </a:r>
            <a:r>
              <a:rPr lang="en-US" dirty="0"/>
              <a:t>'s stripes, the </a:t>
            </a:r>
            <a:r>
              <a:rPr lang="en-US" dirty="0">
                <a:hlinkClick r:id="rId5"/>
              </a:rPr>
              <a:t>battledress</a:t>
            </a:r>
            <a:r>
              <a:rPr lang="en-US" dirty="0"/>
              <a:t> of a modern </a:t>
            </a:r>
            <a:r>
              <a:rPr lang="en-US" dirty="0">
                <a:hlinkClick r:id="rId6"/>
              </a:rPr>
              <a:t>soldier</a:t>
            </a:r>
            <a:r>
              <a:rPr lang="en-US" dirty="0"/>
              <a:t> and a </a:t>
            </a:r>
            <a:r>
              <a:rPr lang="en-US" dirty="0">
                <a:hlinkClick r:id="rId7"/>
              </a:rPr>
              <a:t>butterfly</a:t>
            </a:r>
            <a:r>
              <a:rPr lang="en-US" dirty="0"/>
              <a:t> camouflaging itself as a </a:t>
            </a:r>
            <a:r>
              <a:rPr lang="en-US" dirty="0">
                <a:hlinkClick r:id="rId8"/>
              </a:rPr>
              <a:t>leaf</a:t>
            </a:r>
            <a:r>
              <a:rPr lang="en-US" dirty="0"/>
              <a:t>.</a:t>
            </a:r>
          </a:p>
          <a:p>
            <a:pPr marL="0" indent="0">
              <a:buNone/>
            </a:pPr>
            <a:endParaRPr lang="en-US" dirty="0"/>
          </a:p>
        </p:txBody>
      </p:sp>
    </p:spTree>
    <p:extLst>
      <p:ext uri="{BB962C8B-B14F-4D97-AF65-F5344CB8AC3E}">
        <p14:creationId xmlns:p14="http://schemas.microsoft.com/office/powerpoint/2010/main" val="34140281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Mimicry</a:t>
            </a:r>
            <a:endParaRPr lang="en-US" dirty="0"/>
          </a:p>
        </p:txBody>
      </p:sp>
    </p:spTree>
    <p:extLst>
      <p:ext uri="{BB962C8B-B14F-4D97-AF65-F5344CB8AC3E}">
        <p14:creationId xmlns:p14="http://schemas.microsoft.com/office/powerpoint/2010/main" val="25932858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Mimicry </a:t>
            </a:r>
            <a:r>
              <a:rPr lang="en-US" dirty="0"/>
              <a:t>- the similarity of one species to another which protects one or both.  This similarity can be in </a:t>
            </a:r>
            <a:r>
              <a:rPr lang="en-US" dirty="0">
                <a:hlinkClick r:id="rId2"/>
              </a:rPr>
              <a:t>appearance</a:t>
            </a:r>
            <a:r>
              <a:rPr lang="en-US" dirty="0"/>
              <a:t>, </a:t>
            </a:r>
            <a:r>
              <a:rPr lang="en-US" dirty="0">
                <a:hlinkClick r:id="rId3"/>
              </a:rPr>
              <a:t>behaviour</a:t>
            </a:r>
            <a:r>
              <a:rPr lang="en-US" dirty="0"/>
              <a:t>, </a:t>
            </a:r>
            <a:r>
              <a:rPr lang="en-US" dirty="0">
                <a:hlinkClick r:id="rId4"/>
              </a:rPr>
              <a:t>sound</a:t>
            </a:r>
            <a:r>
              <a:rPr lang="en-US" dirty="0"/>
              <a:t>, </a:t>
            </a:r>
            <a:r>
              <a:rPr lang="en-US" dirty="0">
                <a:hlinkClick r:id="rId5"/>
              </a:rPr>
              <a:t>scent</a:t>
            </a:r>
            <a:r>
              <a:rPr lang="en-US" dirty="0"/>
              <a:t> and even </a:t>
            </a:r>
            <a:r>
              <a:rPr lang="en-US" dirty="0">
                <a:hlinkClick r:id="rId6"/>
              </a:rPr>
              <a:t>location</a:t>
            </a:r>
            <a:endParaRPr lang="en-US" dirty="0"/>
          </a:p>
          <a:p>
            <a:pPr marL="0" indent="0">
              <a:buNone/>
            </a:pPr>
            <a:endParaRPr lang="en-US" dirty="0"/>
          </a:p>
        </p:txBody>
      </p:sp>
    </p:spTree>
    <p:extLst>
      <p:ext uri="{BB962C8B-B14F-4D97-AF65-F5344CB8AC3E}">
        <p14:creationId xmlns:p14="http://schemas.microsoft.com/office/powerpoint/2010/main" val="1104415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dirty="0" smtClean="0"/>
              <a:t>     </a:t>
            </a:r>
          </a:p>
          <a:p>
            <a:pPr marL="0" indent="0" algn="ctr">
              <a:buNone/>
            </a:pPr>
            <a:endParaRPr lang="en-US" dirty="0"/>
          </a:p>
          <a:p>
            <a:pPr marL="0" indent="0" algn="ctr">
              <a:buNone/>
            </a:pPr>
            <a:r>
              <a:rPr lang="en-US" dirty="0" smtClean="0"/>
              <a:t>      Gene </a:t>
            </a:r>
            <a:r>
              <a:rPr lang="en-US" dirty="0"/>
              <a:t>frequency</a:t>
            </a:r>
            <a:r>
              <a:rPr lang="en-US" dirty="0" smtClean="0">
                <a:effectLst/>
              </a:rPr>
              <a:t> </a:t>
            </a:r>
            <a:endParaRPr lang="en-US" dirty="0"/>
          </a:p>
        </p:txBody>
      </p:sp>
    </p:spTree>
    <p:extLst>
      <p:ext uri="{BB962C8B-B14F-4D97-AF65-F5344CB8AC3E}">
        <p14:creationId xmlns:p14="http://schemas.microsoft.com/office/powerpoint/2010/main" val="39697099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a:t>N</a:t>
            </a:r>
            <a:r>
              <a:rPr lang="en-US" dirty="0" smtClean="0"/>
              <a:t>iche</a:t>
            </a:r>
            <a:endParaRPr lang="en-US" dirty="0"/>
          </a:p>
        </p:txBody>
      </p:sp>
    </p:spTree>
    <p:extLst>
      <p:ext uri="{BB962C8B-B14F-4D97-AF65-F5344CB8AC3E}">
        <p14:creationId xmlns:p14="http://schemas.microsoft.com/office/powerpoint/2010/main" val="6966236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Niche</a:t>
            </a:r>
            <a:r>
              <a:rPr lang="en-US" dirty="0"/>
              <a:t>- is a term describing the relational position of a </a:t>
            </a:r>
            <a:r>
              <a:rPr lang="en-US" dirty="0">
                <a:hlinkClick r:id="rId2"/>
              </a:rPr>
              <a:t>species</a:t>
            </a:r>
            <a:r>
              <a:rPr lang="en-US" dirty="0"/>
              <a:t> or </a:t>
            </a:r>
            <a:r>
              <a:rPr lang="en-US" dirty="0">
                <a:hlinkClick r:id="rId3"/>
              </a:rPr>
              <a:t>population</a:t>
            </a:r>
            <a:r>
              <a:rPr lang="en-US" dirty="0"/>
              <a:t> in its </a:t>
            </a:r>
            <a:r>
              <a:rPr lang="en-US" dirty="0">
                <a:hlinkClick r:id="rId4"/>
              </a:rPr>
              <a:t>ecosystem</a:t>
            </a:r>
            <a:r>
              <a:rPr lang="en-US" dirty="0"/>
              <a:t> to each other</a:t>
            </a:r>
          </a:p>
          <a:p>
            <a:pPr marL="0" indent="0">
              <a:buNone/>
            </a:pPr>
            <a:endParaRPr lang="en-US" dirty="0"/>
          </a:p>
        </p:txBody>
      </p:sp>
    </p:spTree>
    <p:extLst>
      <p:ext uri="{BB962C8B-B14F-4D97-AF65-F5344CB8AC3E}">
        <p14:creationId xmlns:p14="http://schemas.microsoft.com/office/powerpoint/2010/main" val="31699220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selective breeding</a:t>
            </a:r>
            <a:endParaRPr lang="en-US" dirty="0"/>
          </a:p>
        </p:txBody>
      </p:sp>
    </p:spTree>
    <p:extLst>
      <p:ext uri="{BB962C8B-B14F-4D97-AF65-F5344CB8AC3E}">
        <p14:creationId xmlns:p14="http://schemas.microsoft.com/office/powerpoint/2010/main" val="23985926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Selective </a:t>
            </a:r>
            <a:r>
              <a:rPr lang="en-US" dirty="0"/>
              <a:t>B</a:t>
            </a:r>
            <a:r>
              <a:rPr lang="en-US" dirty="0" smtClean="0"/>
              <a:t>reeding</a:t>
            </a:r>
            <a:r>
              <a:rPr lang="en-US" dirty="0"/>
              <a:t>- the process of breeding </a:t>
            </a:r>
            <a:r>
              <a:rPr lang="en-US" dirty="0">
                <a:hlinkClick r:id="rId2"/>
              </a:rPr>
              <a:t>plants</a:t>
            </a:r>
            <a:r>
              <a:rPr lang="en-US" dirty="0"/>
              <a:t> and </a:t>
            </a:r>
            <a:r>
              <a:rPr lang="en-US" dirty="0">
                <a:hlinkClick r:id="rId3"/>
              </a:rPr>
              <a:t>animals</a:t>
            </a:r>
            <a:r>
              <a:rPr lang="en-US" dirty="0"/>
              <a:t> for particular genetic traits.</a:t>
            </a:r>
          </a:p>
          <a:p>
            <a:pPr marL="0" indent="0">
              <a:buNone/>
            </a:pPr>
            <a:endParaRPr lang="en-US" dirty="0"/>
          </a:p>
        </p:txBody>
      </p:sp>
    </p:spTree>
    <p:extLst>
      <p:ext uri="{BB962C8B-B14F-4D97-AF65-F5344CB8AC3E}">
        <p14:creationId xmlns:p14="http://schemas.microsoft.com/office/powerpoint/2010/main" val="10519280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 Ancestor</a:t>
            </a:r>
            <a:endParaRPr lang="en-US" dirty="0"/>
          </a:p>
        </p:txBody>
      </p:sp>
    </p:spTree>
    <p:extLst>
      <p:ext uri="{BB962C8B-B14F-4D97-AF65-F5344CB8AC3E}">
        <p14:creationId xmlns:p14="http://schemas.microsoft.com/office/powerpoint/2010/main" val="21518384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dirty="0"/>
              <a:t> </a:t>
            </a:r>
            <a:endParaRPr lang="en-US" dirty="0" smtClean="0"/>
          </a:p>
          <a:p>
            <a:pPr marL="0" indent="0" algn="ctr">
              <a:buNone/>
            </a:pPr>
            <a:r>
              <a:rPr lang="en-US" u="sng" dirty="0" smtClean="0"/>
              <a:t>Ancestor</a:t>
            </a:r>
            <a:r>
              <a:rPr lang="en-US" dirty="0"/>
              <a:t>- a parent or a </a:t>
            </a:r>
            <a:r>
              <a:rPr lang="en-US" dirty="0">
                <a:hlinkClick r:id="rId2"/>
              </a:rPr>
              <a:t>grandparent</a:t>
            </a:r>
            <a:r>
              <a:rPr lang="en-US" dirty="0"/>
              <a:t>, </a:t>
            </a:r>
            <a:r>
              <a:rPr lang="en-US" dirty="0">
                <a:hlinkClick r:id="rId3"/>
              </a:rPr>
              <a:t>great-grandparent</a:t>
            </a:r>
            <a:r>
              <a:rPr lang="en-US" dirty="0"/>
              <a:t>, great-great-grandparent, and so forth</a:t>
            </a:r>
          </a:p>
          <a:p>
            <a:pPr marL="0" indent="0">
              <a:buNone/>
            </a:pPr>
            <a:endParaRPr lang="en-US" dirty="0"/>
          </a:p>
        </p:txBody>
      </p:sp>
    </p:spTree>
    <p:extLst>
      <p:ext uri="{BB962C8B-B14F-4D97-AF65-F5344CB8AC3E}">
        <p14:creationId xmlns:p14="http://schemas.microsoft.com/office/powerpoint/2010/main" val="5373847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dirty="0"/>
              <a:t>A</a:t>
            </a:r>
            <a:r>
              <a:rPr lang="en-US" dirty="0" smtClean="0"/>
              <a:t>nalogous </a:t>
            </a:r>
            <a:r>
              <a:rPr lang="en-US" dirty="0"/>
              <a:t>T</a:t>
            </a:r>
            <a:r>
              <a:rPr lang="en-US" dirty="0" smtClean="0"/>
              <a:t>raits</a:t>
            </a:r>
            <a:endParaRPr lang="en-US" dirty="0"/>
          </a:p>
        </p:txBody>
      </p:sp>
    </p:spTree>
    <p:extLst>
      <p:ext uri="{BB962C8B-B14F-4D97-AF65-F5344CB8AC3E}">
        <p14:creationId xmlns:p14="http://schemas.microsoft.com/office/powerpoint/2010/main" val="717836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u="sng" dirty="0" smtClean="0"/>
              <a:t>Analogous </a:t>
            </a:r>
            <a:r>
              <a:rPr lang="en-US" u="sng" dirty="0"/>
              <a:t>T</a:t>
            </a:r>
            <a:r>
              <a:rPr lang="en-US" u="sng" dirty="0" smtClean="0"/>
              <a:t>raits</a:t>
            </a:r>
            <a:r>
              <a:rPr lang="en-US" dirty="0"/>
              <a:t>-  corresponding in function, but not evolved from corresponding organs, as the wings of a bee and those of a hummingbird.</a:t>
            </a:r>
            <a:r>
              <a:rPr lang="en-US" dirty="0"/>
              <a:t> </a:t>
            </a:r>
          </a:p>
        </p:txBody>
      </p:sp>
    </p:spTree>
    <p:extLst>
      <p:ext uri="{BB962C8B-B14F-4D97-AF65-F5344CB8AC3E}">
        <p14:creationId xmlns:p14="http://schemas.microsoft.com/office/powerpoint/2010/main" val="41934472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a:t>H</a:t>
            </a:r>
            <a:r>
              <a:rPr lang="en-US" dirty="0" smtClean="0"/>
              <a:t>omologous </a:t>
            </a:r>
            <a:r>
              <a:rPr lang="en-US" dirty="0"/>
              <a:t>T</a:t>
            </a:r>
            <a:r>
              <a:rPr lang="en-US" dirty="0" smtClean="0"/>
              <a:t>raits</a:t>
            </a:r>
            <a:endParaRPr lang="en-US" dirty="0"/>
          </a:p>
        </p:txBody>
      </p:sp>
    </p:spTree>
    <p:extLst>
      <p:ext uri="{BB962C8B-B14F-4D97-AF65-F5344CB8AC3E}">
        <p14:creationId xmlns:p14="http://schemas.microsoft.com/office/powerpoint/2010/main" val="24737827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u="sng" dirty="0" smtClean="0"/>
              <a:t>Homologous </a:t>
            </a:r>
            <a:r>
              <a:rPr lang="en-US" u="sng" dirty="0"/>
              <a:t>T</a:t>
            </a:r>
            <a:r>
              <a:rPr lang="en-US" u="sng" dirty="0" smtClean="0"/>
              <a:t>raits</a:t>
            </a:r>
            <a:r>
              <a:rPr lang="en-US" dirty="0"/>
              <a:t>- traits often have similar embryological origins and development</a:t>
            </a:r>
            <a:r>
              <a:rPr lang="en-US" dirty="0"/>
              <a:t> </a:t>
            </a:r>
          </a:p>
        </p:txBody>
      </p:sp>
    </p:spTree>
    <p:extLst>
      <p:ext uri="{BB962C8B-B14F-4D97-AF65-F5344CB8AC3E}">
        <p14:creationId xmlns:p14="http://schemas.microsoft.com/office/powerpoint/2010/main" val="2382174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u="sng" dirty="0" smtClean="0"/>
          </a:p>
          <a:p>
            <a:pPr marL="0" indent="0" algn="ctr">
              <a:buNone/>
            </a:pPr>
            <a:r>
              <a:rPr lang="en-US" u="sng" dirty="0" smtClean="0"/>
              <a:t>Gene </a:t>
            </a:r>
            <a:r>
              <a:rPr lang="en-US" u="sng" dirty="0"/>
              <a:t>frequency</a:t>
            </a:r>
            <a:r>
              <a:rPr lang="en-US" dirty="0"/>
              <a:t>- The frequency of occurrence of an allele in relation to that of other alleles of the same gene in a population.</a:t>
            </a:r>
          </a:p>
          <a:p>
            <a:endParaRPr lang="en-US" dirty="0"/>
          </a:p>
        </p:txBody>
      </p:sp>
    </p:spTree>
    <p:extLst>
      <p:ext uri="{BB962C8B-B14F-4D97-AF65-F5344CB8AC3E}">
        <p14:creationId xmlns:p14="http://schemas.microsoft.com/office/powerpoint/2010/main" val="37117391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5117841"/>
          </a:xfrm>
        </p:spPr>
        <p:txBody>
          <a:bodyPr/>
          <a:lstStyle/>
          <a:p>
            <a:pPr marL="0" indent="0" algn="ctr">
              <a:buNone/>
            </a:pPr>
            <a:endParaRPr lang="en-US" dirty="0" smtClean="0"/>
          </a:p>
          <a:p>
            <a:pPr marL="0" indent="0" algn="ctr">
              <a:buNone/>
            </a:pPr>
            <a:endParaRPr lang="en-US" u="sng" dirty="0" smtClean="0"/>
          </a:p>
          <a:p>
            <a:pPr marL="0" indent="0" algn="ctr">
              <a:buNone/>
            </a:pPr>
            <a:endParaRPr lang="en-US" u="sng" dirty="0"/>
          </a:p>
          <a:p>
            <a:pPr marL="0" indent="0" algn="ctr">
              <a:buNone/>
            </a:pPr>
            <a:r>
              <a:rPr lang="en-US" dirty="0" smtClean="0"/>
              <a:t>Fossil Record</a:t>
            </a:r>
            <a:endParaRPr lang="en-US" dirty="0"/>
          </a:p>
        </p:txBody>
      </p:sp>
    </p:spTree>
    <p:extLst>
      <p:ext uri="{BB962C8B-B14F-4D97-AF65-F5344CB8AC3E}">
        <p14:creationId xmlns:p14="http://schemas.microsoft.com/office/powerpoint/2010/main" val="28534386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u="sng" dirty="0" smtClean="0"/>
              <a:t>Fossil Record</a:t>
            </a:r>
            <a:r>
              <a:rPr lang="en-US" dirty="0"/>
              <a:t>- The totality of fossilized artifacts and their placement within the earth's rock </a:t>
            </a:r>
            <a:r>
              <a:rPr lang="en-US" dirty="0">
                <a:hlinkClick r:id="rId2"/>
              </a:rPr>
              <a:t>strata</a:t>
            </a:r>
            <a:r>
              <a:rPr lang="en-US" dirty="0"/>
              <a:t>. It provides information about the history of life on earth, for instance what the </a:t>
            </a:r>
            <a:r>
              <a:rPr lang="en-US" dirty="0">
                <a:hlinkClick r:id="rId3"/>
              </a:rPr>
              <a:t>organisms</a:t>
            </a:r>
            <a:r>
              <a:rPr lang="en-US" dirty="0"/>
              <a:t> look like, where and when they live, how they evolved, </a:t>
            </a:r>
            <a:r>
              <a:rPr lang="en-US" i="1" dirty="0"/>
              <a:t>etc</a:t>
            </a:r>
            <a:r>
              <a:rPr lang="en-US" dirty="0"/>
              <a:t>.</a:t>
            </a:r>
          </a:p>
          <a:p>
            <a:pPr marL="0" indent="0">
              <a:buNone/>
            </a:pPr>
            <a:endParaRPr lang="en-US" dirty="0"/>
          </a:p>
        </p:txBody>
      </p:sp>
    </p:spTree>
    <p:extLst>
      <p:ext uri="{BB962C8B-B14F-4D97-AF65-F5344CB8AC3E}">
        <p14:creationId xmlns:p14="http://schemas.microsoft.com/office/powerpoint/2010/main" val="6815683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Phylogenetic </a:t>
            </a:r>
            <a:r>
              <a:rPr lang="en-US" dirty="0"/>
              <a:t>T</a:t>
            </a:r>
            <a:r>
              <a:rPr lang="en-US" dirty="0" smtClean="0"/>
              <a:t>ree</a:t>
            </a:r>
            <a:endParaRPr lang="en-US" dirty="0"/>
          </a:p>
        </p:txBody>
      </p:sp>
    </p:spTree>
    <p:extLst>
      <p:ext uri="{BB962C8B-B14F-4D97-AF65-F5344CB8AC3E}">
        <p14:creationId xmlns:p14="http://schemas.microsoft.com/office/powerpoint/2010/main" val="14896828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u="sng" dirty="0" smtClean="0"/>
              <a:t>Phylogenetic Tree</a:t>
            </a:r>
            <a:r>
              <a:rPr lang="en-US" dirty="0"/>
              <a:t>-  A phylogenetic tree or evolutionary tree is a branching diagram or "</a:t>
            </a:r>
            <a:r>
              <a:rPr lang="en-US" dirty="0">
                <a:hlinkClick r:id="rId2"/>
              </a:rPr>
              <a:t>tree</a:t>
            </a:r>
            <a:r>
              <a:rPr lang="en-US" dirty="0"/>
              <a:t>" showing the inferred </a:t>
            </a:r>
            <a:r>
              <a:rPr lang="en-US" dirty="0">
                <a:hlinkClick r:id="rId3"/>
              </a:rPr>
              <a:t>evolutionary</a:t>
            </a:r>
            <a:r>
              <a:rPr lang="en-US" dirty="0"/>
              <a:t> relationships among various biological </a:t>
            </a:r>
            <a:r>
              <a:rPr lang="en-US" dirty="0">
                <a:hlinkClick r:id="rId4"/>
              </a:rPr>
              <a:t>species</a:t>
            </a:r>
            <a:r>
              <a:rPr lang="en-US" dirty="0"/>
              <a:t> or other entities based upon similarities and differences in their physical and/or genetic characteristics. The taxa joined together in the tree are implied to have descended from a </a:t>
            </a:r>
            <a:r>
              <a:rPr lang="en-US" dirty="0">
                <a:hlinkClick r:id="rId5"/>
              </a:rPr>
              <a:t>common ancestor</a:t>
            </a:r>
            <a:r>
              <a:rPr lang="en-US" dirty="0"/>
              <a:t>.</a:t>
            </a:r>
          </a:p>
          <a:p>
            <a:pPr marL="0" indent="0">
              <a:buNone/>
            </a:pPr>
            <a:endParaRPr lang="en-US" dirty="0"/>
          </a:p>
        </p:txBody>
      </p:sp>
    </p:spTree>
    <p:extLst>
      <p:ext uri="{BB962C8B-B14F-4D97-AF65-F5344CB8AC3E}">
        <p14:creationId xmlns:p14="http://schemas.microsoft.com/office/powerpoint/2010/main" val="25726773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endParaRPr lang="en-US" sz="5400" dirty="0" smtClean="0">
              <a:latin typeface="Brush Script MT Italic"/>
              <a:cs typeface="Brush Script MT Italic"/>
            </a:endParaRPr>
          </a:p>
          <a:p>
            <a:pPr marL="0" indent="0" algn="ctr">
              <a:buNone/>
            </a:pPr>
            <a:r>
              <a:rPr lang="en-US" sz="5400" smtClean="0">
                <a:latin typeface="Brush Script MT Italic"/>
                <a:cs typeface="Brush Script MT Italic"/>
              </a:rPr>
              <a:t>The End</a:t>
            </a:r>
            <a:endParaRPr lang="en-US" sz="5400" dirty="0" smtClean="0">
              <a:latin typeface="Brush Script MT Italic"/>
              <a:cs typeface="Brush Script MT Italic"/>
            </a:endParaRPr>
          </a:p>
        </p:txBody>
      </p:sp>
    </p:spTree>
    <p:extLst>
      <p:ext uri="{BB962C8B-B14F-4D97-AF65-F5344CB8AC3E}">
        <p14:creationId xmlns:p14="http://schemas.microsoft.com/office/powerpoint/2010/main" val="3380151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Structural Adaptations</a:t>
            </a:r>
            <a:r>
              <a:rPr lang="en-US" dirty="0" smtClean="0">
                <a:effectLst/>
              </a:rPr>
              <a:t> </a:t>
            </a:r>
            <a:endParaRPr lang="en-US" dirty="0"/>
          </a:p>
        </p:txBody>
      </p:sp>
    </p:spTree>
    <p:extLst>
      <p:ext uri="{BB962C8B-B14F-4D97-AF65-F5344CB8AC3E}">
        <p14:creationId xmlns:p14="http://schemas.microsoft.com/office/powerpoint/2010/main" val="1251962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u="sng" dirty="0" smtClean="0"/>
          </a:p>
          <a:p>
            <a:pPr marL="0" indent="0" algn="ctr">
              <a:buNone/>
            </a:pPr>
            <a:r>
              <a:rPr lang="en-US" u="sng" dirty="0" smtClean="0"/>
              <a:t>Structural Adaptations</a:t>
            </a:r>
            <a:r>
              <a:rPr lang="en-US" dirty="0"/>
              <a:t>-  The responsive adjustment of a sense organ, such as the eye, to varying conditions, such as light intensity</a:t>
            </a:r>
          </a:p>
          <a:p>
            <a:pPr marL="0" indent="0">
              <a:buNone/>
            </a:pPr>
            <a:endParaRPr lang="en-US" dirty="0"/>
          </a:p>
        </p:txBody>
      </p:sp>
    </p:spTree>
    <p:extLst>
      <p:ext uri="{BB962C8B-B14F-4D97-AF65-F5344CB8AC3E}">
        <p14:creationId xmlns:p14="http://schemas.microsoft.com/office/powerpoint/2010/main" val="3066330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Behavioral Adaptations</a:t>
            </a:r>
            <a:r>
              <a:rPr lang="en-US" dirty="0" smtClean="0">
                <a:effectLst/>
              </a:rPr>
              <a:t> </a:t>
            </a:r>
            <a:endParaRPr lang="en-US" dirty="0"/>
          </a:p>
        </p:txBody>
      </p:sp>
    </p:spTree>
    <p:extLst>
      <p:ext uri="{BB962C8B-B14F-4D97-AF65-F5344CB8AC3E}">
        <p14:creationId xmlns:p14="http://schemas.microsoft.com/office/powerpoint/2010/main" val="187604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p>
        </p:txBody>
      </p:sp>
      <p:sp>
        <p:nvSpPr>
          <p:cNvPr id="3" name="Content Placeholder 2"/>
          <p:cNvSpPr>
            <a:spLocks noGrp="1"/>
          </p:cNvSpPr>
          <p:nvPr>
            <p:ph idx="1"/>
          </p:nvPr>
        </p:nvSpPr>
        <p:spPr/>
        <p:txBody>
          <a:bodyPr/>
          <a:lstStyle/>
          <a:p>
            <a:pPr marL="0" indent="0" algn="ctr">
              <a:buNone/>
            </a:pPr>
            <a:r>
              <a:rPr lang="en-US" dirty="0"/>
              <a:t> </a:t>
            </a:r>
            <a:endParaRPr lang="en-US" dirty="0" smtClean="0"/>
          </a:p>
          <a:p>
            <a:pPr marL="0" indent="0" algn="ctr">
              <a:buNone/>
            </a:pPr>
            <a:r>
              <a:rPr lang="en-US" u="sng" dirty="0" smtClean="0"/>
              <a:t>Behavioral Adaptations</a:t>
            </a:r>
            <a:r>
              <a:rPr lang="en-US" dirty="0"/>
              <a:t>- Behavioral adaptations are the things organisms do to survive. For example, bird calls and migration are behavioral adaptations.</a:t>
            </a:r>
          </a:p>
          <a:p>
            <a:pPr marL="0" indent="0">
              <a:buNone/>
            </a:pPr>
            <a:endParaRPr lang="en-US" dirty="0"/>
          </a:p>
        </p:txBody>
      </p:sp>
    </p:spTree>
    <p:extLst>
      <p:ext uri="{BB962C8B-B14F-4D97-AF65-F5344CB8AC3E}">
        <p14:creationId xmlns:p14="http://schemas.microsoft.com/office/powerpoint/2010/main" val="10100070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155</TotalTime>
  <Words>1079</Words>
  <Application>Microsoft Macintosh PowerPoint</Application>
  <PresentationFormat>On-screen Show (4:3)</PresentationFormat>
  <Paragraphs>136</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ADAPTATIONS</vt:lpstr>
      <vt:lpstr>  Natural Selection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ADAPTATIONS</dc:title>
  <dc:creator>sbms</dc:creator>
  <cp:lastModifiedBy>sbms</cp:lastModifiedBy>
  <cp:revision>9</cp:revision>
  <dcterms:created xsi:type="dcterms:W3CDTF">2011-10-31T15:46:40Z</dcterms:created>
  <dcterms:modified xsi:type="dcterms:W3CDTF">2011-10-31T18:22:23Z</dcterms:modified>
</cp:coreProperties>
</file>